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handoutMasterIdLst>
    <p:handoutMasterId r:id="rId10"/>
  </p:handoutMasterIdLst>
  <p:sldIdLst>
    <p:sldId id="303" r:id="rId2"/>
    <p:sldId id="294" r:id="rId3"/>
    <p:sldId id="299" r:id="rId4"/>
    <p:sldId id="295" r:id="rId5"/>
    <p:sldId id="300" r:id="rId6"/>
    <p:sldId id="301" r:id="rId7"/>
    <p:sldId id="302" r:id="rId8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990000"/>
    <a:srgbClr val="72AF2F"/>
    <a:srgbClr val="FF9900"/>
    <a:srgbClr val="CC0000"/>
    <a:srgbClr val="C8C9CE"/>
    <a:srgbClr val="CABAC4"/>
    <a:srgbClr val="B57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0409" autoAdjust="0"/>
  </p:normalViewPr>
  <p:slideViewPr>
    <p:cSldViewPr>
      <p:cViewPr varScale="1">
        <p:scale>
          <a:sx n="104" d="100"/>
          <a:sy n="104" d="100"/>
        </p:scale>
        <p:origin x="18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50" d="100"/>
          <a:sy n="150" d="100"/>
        </p:scale>
        <p:origin x="-960" y="2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6F9567-B68C-45B1-A5B9-5968135413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7950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5CE005-5E5B-4A16-B4E4-A13CB1AAF4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2805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95B3356-13E9-41AF-864D-9B4F87B4BAD0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7853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95B3356-13E9-41AF-864D-9B4F87B4BAD0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1498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95B3356-13E9-41AF-864D-9B4F87B4BAD0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121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95B3356-13E9-41AF-864D-9B4F87B4BAD0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385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95B3356-13E9-41AF-864D-9B4F87B4BAD0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6187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95B3356-13E9-41AF-864D-9B4F87B4BAD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99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DF168-5104-4627-B0A4-A407AB7699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4584774"/>
      </p:ext>
    </p:extLst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7D439-6A45-40A4-A550-DE47F43352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1739322"/>
      </p:ext>
    </p:extLst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3C022-DE85-453E-93B7-183A7A6EFD5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779825"/>
      </p:ext>
    </p:extLst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7510-2F13-48A7-8306-9E507A8370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170051"/>
      </p:ext>
    </p:extLst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52627-F692-4744-953F-A45D77DF6DF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7650492"/>
      </p:ext>
    </p:extLst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478EA-0F18-4D6A-8F35-D056928CDD3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924509"/>
      </p:ext>
    </p:extLst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133DD-6FC1-48E9-B460-394DEA5F42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5619769"/>
      </p:ext>
    </p:extLst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CA72D6-70B7-4699-8CBF-0E8F9BE5297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4632"/>
      </p:ext>
    </p:extLst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889BB-A96F-4916-AAAC-89F975894B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9908327"/>
      </p:ext>
    </p:extLst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92F4BA1E-6536-45FA-A99B-8257821870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1061483"/>
      </p:ext>
    </p:extLst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88981-C1FA-4783-8DCA-B4FD7AC949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8153940"/>
      </p:ext>
    </p:extLst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temple.ed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292929"/>
                </a:solidFill>
              </a:defRPr>
            </a:lvl1pPr>
          </a:lstStyle>
          <a:p>
            <a:fld id="{719E1A21-A4DD-44ED-A8AC-C3C2C4CD83F7}" type="slidenum">
              <a:rPr lang="en-US" altLang="en-US"/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1033" name="Picture 8" descr="Temple University Home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4800"/>
            <a:ext cx="857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9"/>
          <p:cNvSpPr>
            <a:spLocks noChangeArrowheads="1"/>
          </p:cNvSpPr>
          <p:nvPr userDrawn="1"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2" r:id="rId1"/>
    <p:sldLayoutId id="2147485573" r:id="rId2"/>
    <p:sldLayoutId id="2147485574" r:id="rId3"/>
    <p:sldLayoutId id="2147485575" r:id="rId4"/>
    <p:sldLayoutId id="2147485576" r:id="rId5"/>
    <p:sldLayoutId id="2147485577" r:id="rId6"/>
    <p:sldLayoutId id="2147485578" r:id="rId7"/>
    <p:sldLayoutId id="2147485579" r:id="rId8"/>
    <p:sldLayoutId id="2147485580" r:id="rId9"/>
    <p:sldLayoutId id="2147485581" r:id="rId10"/>
    <p:sldLayoutId id="2147485582" r:id="rId11"/>
  </p:sldLayoutIdLst>
  <p:transition>
    <p:pull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jpeg"/><Relationship Id="rId4" Type="http://schemas.openxmlformats.org/officeDocument/2006/relationships/hyperlink" Target="mailto:mcosby@temple.e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057400"/>
            <a:ext cx="6480048" cy="3581400"/>
          </a:xfrm>
        </p:spPr>
        <p:txBody>
          <a:bodyPr/>
          <a:lstStyle/>
          <a:p>
            <a:r>
              <a:rPr lang="en-US" dirty="0" smtClean="0"/>
              <a:t>Disability resources &amp;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110750" cy="2493788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sz="2400" b="1" i="1" dirty="0" smtClean="0"/>
          </a:p>
          <a:p>
            <a:endParaRPr lang="en-US" sz="2400" b="1" i="1" dirty="0"/>
          </a:p>
          <a:p>
            <a:endParaRPr lang="en-US" sz="2400" b="1" i="1" dirty="0" smtClean="0"/>
          </a:p>
          <a:p>
            <a:endParaRPr lang="en-US" sz="2400" b="1" i="1" dirty="0" smtClean="0"/>
          </a:p>
          <a:p>
            <a:r>
              <a:rPr lang="en-US" sz="2200" b="1" i="1" dirty="0" smtClean="0"/>
              <a:t>Melanie Cosby, PhD, DRS </a:t>
            </a:r>
            <a:r>
              <a:rPr lang="en-US" sz="2200" b="1" i="1" dirty="0" smtClean="0"/>
              <a:t>Liaison</a:t>
            </a:r>
          </a:p>
          <a:p>
            <a:r>
              <a:rPr lang="en-US" sz="2200" b="1" i="1" dirty="0" smtClean="0"/>
              <a:t>Office of Health Equity, Diversity and Inclusion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362926094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" y="6019800"/>
            <a:ext cx="8763000" cy="838200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8763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70039"/>
            <a:ext cx="8763000" cy="4449762"/>
          </a:xfrm>
          <a:gradFill flip="none" rotWithShape="1">
            <a:gsLst>
              <a:gs pos="0">
                <a:srgbClr val="C8C9CE">
                  <a:shade val="30000"/>
                  <a:satMod val="115000"/>
                </a:srgbClr>
              </a:gs>
              <a:gs pos="50000">
                <a:srgbClr val="C8C9CE">
                  <a:shade val="67500"/>
                  <a:satMod val="115000"/>
                </a:srgbClr>
              </a:gs>
              <a:gs pos="100000">
                <a:srgbClr val="C8C9C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r>
              <a:rPr lang="en-US" sz="2800" b="1" i="1" dirty="0" smtClean="0"/>
              <a:t>REGISTRATION</a:t>
            </a:r>
            <a:endParaRPr lang="en-US" sz="2800" b="1" i="1" dirty="0"/>
          </a:p>
          <a:p>
            <a:pPr lvl="1"/>
            <a:r>
              <a:rPr lang="en-US" sz="1800" dirty="0" smtClean="0"/>
              <a:t>Visit disabilityresources@temple.edu; go </a:t>
            </a:r>
            <a:r>
              <a:rPr lang="en-US" sz="1800" dirty="0"/>
              <a:t>to MyDRS to register for services and submit </a:t>
            </a:r>
            <a:r>
              <a:rPr lang="en-US" sz="1800" dirty="0" smtClean="0"/>
              <a:t>documentation.</a:t>
            </a:r>
          </a:p>
          <a:p>
            <a:pPr marL="449263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A DRS staff </a:t>
            </a:r>
            <a:r>
              <a:rPr lang="en-US" sz="1800" dirty="0" smtClean="0"/>
              <a:t>member (Main Campus) </a:t>
            </a:r>
            <a:r>
              <a:rPr lang="en-US" sz="1800" dirty="0"/>
              <a:t>will contact you to schedule an </a:t>
            </a:r>
            <a:r>
              <a:rPr lang="en-US" sz="1800" dirty="0" smtClean="0"/>
              <a:t>appointment.</a:t>
            </a:r>
          </a:p>
          <a:p>
            <a:pPr marL="449263" lvl="1" indent="0">
              <a:buNone/>
            </a:pPr>
            <a:endParaRPr lang="en-US" sz="2400" dirty="0" smtClean="0"/>
          </a:p>
          <a:p>
            <a:pPr marL="449263" lvl="1" indent="0">
              <a:buNone/>
            </a:pPr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dirty="0"/>
          </a:p>
          <a:p>
            <a:pPr marL="36512" indent="0"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800" i="1" dirty="0" smtClean="0">
              <a:solidFill>
                <a:schemeClr val="bg1"/>
              </a:solidFill>
              <a:latin typeface="Biondi" pitchFamily="2" charset="0"/>
            </a:endParaRPr>
          </a:p>
          <a:p>
            <a:pPr marL="36512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sz="2400" dirty="0" smtClean="0"/>
          </a:p>
        </p:txBody>
      </p:sp>
      <p:sp>
        <p:nvSpPr>
          <p:cNvPr id="13" name="Flowchart: Multidocument 12"/>
          <p:cNvSpPr/>
          <p:nvPr/>
        </p:nvSpPr>
        <p:spPr>
          <a:xfrm>
            <a:off x="381000" y="1295400"/>
            <a:ext cx="6172200" cy="1447800"/>
          </a:xfrm>
          <a:prstGeom prst="flowChartMultidocumen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chemeClr val="bg1"/>
                </a:solidFill>
              </a:rPr>
              <a:t>Connecting with DRS</a:t>
            </a:r>
            <a:endParaRPr lang="en-US" sz="3200" dirty="0"/>
          </a:p>
        </p:txBody>
      </p:sp>
      <p:pic>
        <p:nvPicPr>
          <p:cNvPr id="35848" name="Picture 5" descr="http://www.vampires.com/wordpress/wp-content/uploads/2011/05/writer-need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2700"/>
            <a:ext cx="876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 flipV="1">
            <a:off x="381000" y="1524000"/>
            <a:ext cx="8763000" cy="46038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6019800"/>
            <a:ext cx="8763000" cy="460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066445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" y="6019800"/>
            <a:ext cx="8763000" cy="838200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8763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2226"/>
            <a:ext cx="8763000" cy="4830761"/>
          </a:xfrm>
          <a:gradFill flip="none" rotWithShape="1">
            <a:gsLst>
              <a:gs pos="0">
                <a:srgbClr val="C8C9CE">
                  <a:shade val="30000"/>
                  <a:satMod val="115000"/>
                </a:srgbClr>
              </a:gs>
              <a:gs pos="50000">
                <a:srgbClr val="C8C9CE">
                  <a:shade val="67500"/>
                  <a:satMod val="115000"/>
                </a:srgbClr>
              </a:gs>
              <a:gs pos="100000">
                <a:srgbClr val="C8C9C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r>
              <a:rPr lang="en-US" sz="2800" b="1" i="1" dirty="0" smtClean="0"/>
              <a:t>IMPLEMENTATION</a:t>
            </a:r>
            <a:endParaRPr lang="en-US" sz="2800" b="1" i="1" dirty="0"/>
          </a:p>
          <a:p>
            <a:pPr lvl="1"/>
            <a:r>
              <a:rPr lang="en-US" sz="1800" dirty="0" smtClean="0"/>
              <a:t>Meet with DRS Coordinator on Main Campus                                                  </a:t>
            </a:r>
            <a:r>
              <a:rPr lang="en-US" sz="1600" b="1" dirty="0" smtClean="0"/>
              <a:t>100 Ritter Annex 1301 Cecil B. Moore Ave</a:t>
            </a:r>
          </a:p>
          <a:p>
            <a:pPr marL="449263" lvl="1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Letter of Accommodation (LOA) will be provided to you.</a:t>
            </a:r>
          </a:p>
          <a:p>
            <a:pPr marL="449263" lvl="1" indent="0">
              <a:buNone/>
            </a:pPr>
            <a:endParaRPr lang="en-US" sz="2000" dirty="0" smtClean="0"/>
          </a:p>
          <a:p>
            <a:pPr lvl="1"/>
            <a:r>
              <a:rPr lang="en-US" sz="1800" dirty="0"/>
              <a:t>Y</a:t>
            </a:r>
            <a:r>
              <a:rPr lang="en-US" sz="1800" dirty="0" smtClean="0"/>
              <a:t>our DRS Coordinator will also send me a copy of your LOA.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I will forward LOA to Block </a:t>
            </a:r>
            <a:r>
              <a:rPr lang="en-US" sz="1800" dirty="0"/>
              <a:t>Directors and other relevant parties </a:t>
            </a:r>
            <a:r>
              <a:rPr lang="en-US" sz="1800" dirty="0" smtClean="0"/>
              <a:t>in </a:t>
            </a:r>
            <a:r>
              <a:rPr lang="en-US" sz="1800" dirty="0"/>
              <a:t>order to assure prompt set-up and implementation.</a:t>
            </a:r>
            <a:endParaRPr lang="en-US" sz="1800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449263" lvl="1" indent="0">
              <a:buNone/>
            </a:pPr>
            <a:endParaRPr lang="en-US" dirty="0"/>
          </a:p>
          <a:p>
            <a:pPr lvl="1"/>
            <a:r>
              <a:rPr lang="en-US" sz="2800" dirty="0"/>
              <a:t>A DRS staff </a:t>
            </a:r>
            <a:r>
              <a:rPr lang="en-US" sz="2800" dirty="0" smtClean="0"/>
              <a:t>member (Main Campus) </a:t>
            </a:r>
            <a:r>
              <a:rPr lang="en-US" sz="2800" dirty="0"/>
              <a:t>will contact you to schedule an </a:t>
            </a:r>
            <a:r>
              <a:rPr lang="en-US" sz="2800" dirty="0" smtClean="0"/>
              <a:t>appointment.</a:t>
            </a:r>
            <a:endParaRPr lang="en-US" sz="2800" dirty="0"/>
          </a:p>
          <a:p>
            <a:pPr lvl="1"/>
            <a:endParaRPr lang="en-US" dirty="0"/>
          </a:p>
          <a:p>
            <a:pPr marL="36512" indent="0"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800" i="1" dirty="0" smtClean="0">
              <a:solidFill>
                <a:schemeClr val="bg1"/>
              </a:solidFill>
              <a:latin typeface="Biondi" pitchFamily="2" charset="0"/>
            </a:endParaRPr>
          </a:p>
          <a:p>
            <a:pPr marL="36512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sz="2400" dirty="0" smtClean="0"/>
          </a:p>
        </p:txBody>
      </p:sp>
      <p:sp>
        <p:nvSpPr>
          <p:cNvPr id="13" name="Flowchart: Multidocument 12"/>
          <p:cNvSpPr/>
          <p:nvPr/>
        </p:nvSpPr>
        <p:spPr>
          <a:xfrm>
            <a:off x="381000" y="1219200"/>
            <a:ext cx="6172200" cy="1371600"/>
          </a:xfrm>
          <a:prstGeom prst="flowChartMultidocumen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Next Steps</a:t>
            </a:r>
            <a:endParaRPr lang="en-US" sz="3200" dirty="0"/>
          </a:p>
        </p:txBody>
      </p:sp>
      <p:pic>
        <p:nvPicPr>
          <p:cNvPr id="35848" name="Picture 5" descr="http://www.vampires.com/wordpress/wp-content/uploads/2011/05/writer-need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46038"/>
            <a:ext cx="876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 flipV="1">
            <a:off x="228600" y="1524000"/>
            <a:ext cx="8763000" cy="46038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6019800"/>
            <a:ext cx="8763000" cy="460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617508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" y="6019800"/>
            <a:ext cx="8763000" cy="838200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8763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610600" cy="4449762"/>
          </a:xfrm>
          <a:gradFill flip="none" rotWithShape="1">
            <a:gsLst>
              <a:gs pos="0">
                <a:srgbClr val="C8C9CE">
                  <a:shade val="30000"/>
                  <a:satMod val="115000"/>
                </a:srgbClr>
              </a:gs>
              <a:gs pos="50000">
                <a:srgbClr val="C8C9CE">
                  <a:shade val="67500"/>
                  <a:satMod val="115000"/>
                </a:srgbClr>
              </a:gs>
              <a:gs pos="100000">
                <a:srgbClr val="C8C9C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r>
              <a:rPr lang="en-US" sz="2800" b="1" i="1" dirty="0"/>
              <a:t>CONSULTATION</a:t>
            </a:r>
            <a:r>
              <a:rPr lang="en-US" sz="2800" b="1" dirty="0"/>
              <a:t> </a:t>
            </a:r>
          </a:p>
          <a:p>
            <a:pPr lvl="1"/>
            <a:r>
              <a:rPr lang="en-US" sz="1800" dirty="0" smtClean="0"/>
              <a:t>Contact </a:t>
            </a:r>
            <a:r>
              <a:rPr lang="en-US" sz="1800" dirty="0"/>
              <a:t>Dr. Melanie </a:t>
            </a:r>
            <a:r>
              <a:rPr lang="en-US" sz="1800" dirty="0" smtClean="0"/>
              <a:t>Cosby, Office of Health Equity, Diversity, and Inclusion </a:t>
            </a:r>
            <a:r>
              <a:rPr lang="en-US" sz="1800" dirty="0"/>
              <a:t>to schedule a meeting to discuss </a:t>
            </a:r>
            <a:r>
              <a:rPr lang="en-US" sz="1800" dirty="0" smtClean="0"/>
              <a:t>accommodation needs.</a:t>
            </a:r>
          </a:p>
          <a:p>
            <a:pPr marL="449263" lvl="1" indent="0">
              <a:buNone/>
            </a:pPr>
            <a:endParaRPr lang="en-US" sz="1800" dirty="0" smtClean="0"/>
          </a:p>
          <a:p>
            <a:pPr lvl="1"/>
            <a:r>
              <a:rPr lang="en-US" sz="1800" dirty="0"/>
              <a:t>Office location	</a:t>
            </a:r>
            <a:r>
              <a:rPr lang="en-US" sz="1800" dirty="0" smtClean="0"/>
              <a:t>	MERB </a:t>
            </a:r>
            <a:r>
              <a:rPr lang="en-US" sz="1800" dirty="0"/>
              <a:t>	</a:t>
            </a:r>
            <a:r>
              <a:rPr lang="en-US" sz="1800" dirty="0" smtClean="0"/>
              <a:t>324</a:t>
            </a:r>
          </a:p>
          <a:p>
            <a:pPr marL="449263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lvl="1"/>
            <a:r>
              <a:rPr lang="en-US" sz="1800" dirty="0"/>
              <a:t>Direct office number:  </a:t>
            </a:r>
            <a:r>
              <a:rPr lang="en-US" sz="1800" dirty="0" smtClean="0"/>
              <a:t>	(</a:t>
            </a:r>
            <a:r>
              <a:rPr lang="en-US" sz="1800" dirty="0"/>
              <a:t>215) </a:t>
            </a:r>
            <a:r>
              <a:rPr lang="en-US" sz="1800" dirty="0" smtClean="0"/>
              <a:t>707-8856</a:t>
            </a:r>
            <a:endParaRPr lang="en-US" sz="1800" dirty="0"/>
          </a:p>
          <a:p>
            <a:pPr marL="449263" lvl="1" indent="0">
              <a:buNone/>
            </a:pPr>
            <a:r>
              <a:rPr lang="en-US" sz="1800" dirty="0" smtClean="0"/>
              <a:t>               </a:t>
            </a:r>
          </a:p>
          <a:p>
            <a:pPr lvl="1"/>
            <a:r>
              <a:rPr lang="en-US" sz="1800" dirty="0" smtClean="0"/>
              <a:t>Email:			</a:t>
            </a:r>
            <a:r>
              <a:rPr lang="en-US" sz="2000" b="1" dirty="0" smtClean="0">
                <a:hlinkClick r:id="rId4"/>
              </a:rPr>
              <a:t>mcosby@temple.edu</a:t>
            </a:r>
            <a:endParaRPr lang="en-US" sz="2000" b="1" dirty="0" smtClean="0"/>
          </a:p>
          <a:p>
            <a:pPr lvl="1"/>
            <a:endParaRPr lang="en-US" sz="1800" b="1" dirty="0"/>
          </a:p>
          <a:p>
            <a:pPr marL="36512" indent="0"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800" i="1" dirty="0" smtClean="0">
              <a:solidFill>
                <a:schemeClr val="bg1"/>
              </a:solidFill>
              <a:latin typeface="Biondi" pitchFamily="2" charset="0"/>
            </a:endParaRPr>
          </a:p>
          <a:p>
            <a:pPr marL="36512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sz="2400" dirty="0" smtClean="0"/>
          </a:p>
        </p:txBody>
      </p:sp>
      <p:sp>
        <p:nvSpPr>
          <p:cNvPr id="13" name="Flowchart: Multidocument 12"/>
          <p:cNvSpPr/>
          <p:nvPr/>
        </p:nvSpPr>
        <p:spPr>
          <a:xfrm>
            <a:off x="381000" y="1295400"/>
            <a:ext cx="6172200" cy="1447800"/>
          </a:xfrm>
          <a:prstGeom prst="flowChartMultidocumen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DRS Liaison</a:t>
            </a:r>
            <a:endParaRPr lang="en-US" sz="3200" dirty="0"/>
          </a:p>
        </p:txBody>
      </p:sp>
      <p:pic>
        <p:nvPicPr>
          <p:cNvPr id="35848" name="Picture 5" descr="http://www.vampires.com/wordpress/wp-content/uploads/2011/05/writer-neede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2700"/>
            <a:ext cx="876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 flipV="1">
            <a:off x="381000" y="1524000"/>
            <a:ext cx="8763000" cy="46038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6019800"/>
            <a:ext cx="8763000" cy="460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91419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" y="6019800"/>
            <a:ext cx="8763000" cy="838200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8763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70038"/>
            <a:ext cx="8915400" cy="4830761"/>
          </a:xfrm>
          <a:gradFill flip="none" rotWithShape="1">
            <a:gsLst>
              <a:gs pos="0">
                <a:srgbClr val="C8C9CE">
                  <a:shade val="30000"/>
                  <a:satMod val="115000"/>
                </a:srgbClr>
              </a:gs>
              <a:gs pos="50000">
                <a:srgbClr val="C8C9CE">
                  <a:shade val="67500"/>
                  <a:satMod val="115000"/>
                </a:srgbClr>
              </a:gs>
              <a:gs pos="100000">
                <a:srgbClr val="C8C9C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r>
              <a:rPr lang="en-US" b="1" i="1" dirty="0" smtClean="0"/>
              <a:t>TIPS</a:t>
            </a:r>
          </a:p>
          <a:p>
            <a:pPr lvl="1"/>
            <a:r>
              <a:rPr lang="en-US" sz="1800" dirty="0"/>
              <a:t>If accommodations are beyond extended testing time, it has been </a:t>
            </a:r>
            <a:r>
              <a:rPr lang="en-US" sz="1800" dirty="0" smtClean="0"/>
              <a:t>helpful </a:t>
            </a:r>
            <a:r>
              <a:rPr lang="en-US" sz="1800" dirty="0"/>
              <a:t>to discuss specific accommodation needs with each Block Director </a:t>
            </a:r>
            <a:r>
              <a:rPr lang="en-US" sz="1800" dirty="0" smtClean="0"/>
              <a:t>prior </a:t>
            </a:r>
            <a:r>
              <a:rPr lang="en-US" sz="1800" dirty="0"/>
              <a:t>to the beginning of each Block</a:t>
            </a:r>
            <a:r>
              <a:rPr lang="en-US" sz="1800" dirty="0" smtClean="0"/>
              <a:t>.</a:t>
            </a:r>
          </a:p>
          <a:p>
            <a:pPr marL="449263" lvl="1" indent="0">
              <a:buNone/>
            </a:pPr>
            <a:endParaRPr lang="en-US" sz="1800" dirty="0"/>
          </a:p>
          <a:p>
            <a:pPr lvl="1"/>
            <a:r>
              <a:rPr lang="en-US" sz="1800" dirty="0" smtClean="0"/>
              <a:t>It’s also encouraged that you inform your Doctoring </a:t>
            </a:r>
            <a:r>
              <a:rPr lang="en-US" sz="1800" dirty="0"/>
              <a:t>College </a:t>
            </a:r>
            <a:r>
              <a:rPr lang="en-US" sz="1800" dirty="0" smtClean="0"/>
              <a:t>Advisor.</a:t>
            </a:r>
            <a:endParaRPr lang="en-US" sz="1800" dirty="0" smtClean="0"/>
          </a:p>
          <a:p>
            <a:pPr marL="449263" lvl="1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Be your own advocate; if you have concerns about how to best navigate our system or whom to speak with, please don’t hesitate to contact me.</a:t>
            </a:r>
            <a:endParaRPr lang="en-US" sz="1800" b="1" dirty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marL="449263" lvl="1" indent="0">
              <a:buNone/>
            </a:pPr>
            <a:endParaRPr lang="en-US" sz="2000" dirty="0" smtClean="0"/>
          </a:p>
          <a:p>
            <a:pPr marL="449263" lvl="1" indent="0">
              <a:buNone/>
            </a:pPr>
            <a:endParaRPr lang="en-US" sz="2000" dirty="0" smtClean="0"/>
          </a:p>
          <a:p>
            <a:pPr marL="449263" lvl="1" indent="0">
              <a:buNone/>
            </a:pPr>
            <a:endParaRPr lang="en-US" sz="2000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449263" lvl="1" indent="0">
              <a:buNone/>
            </a:pPr>
            <a:endParaRPr lang="en-US" dirty="0"/>
          </a:p>
          <a:p>
            <a:pPr lvl="1"/>
            <a:r>
              <a:rPr lang="en-US" sz="2800" dirty="0"/>
              <a:t>A DRS staff </a:t>
            </a:r>
            <a:r>
              <a:rPr lang="en-US" sz="2800" dirty="0" smtClean="0"/>
              <a:t>member (Main Campus) </a:t>
            </a:r>
            <a:r>
              <a:rPr lang="en-US" sz="2800" dirty="0"/>
              <a:t>will contact you to schedule an </a:t>
            </a:r>
            <a:r>
              <a:rPr lang="en-US" sz="2800" dirty="0" smtClean="0"/>
              <a:t>appointment.</a:t>
            </a:r>
            <a:endParaRPr lang="en-US" sz="2800" dirty="0"/>
          </a:p>
          <a:p>
            <a:pPr lvl="1"/>
            <a:endParaRPr lang="en-US" dirty="0"/>
          </a:p>
          <a:p>
            <a:pPr marL="36512" indent="0"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800" i="1" dirty="0" smtClean="0">
              <a:solidFill>
                <a:schemeClr val="bg1"/>
              </a:solidFill>
              <a:latin typeface="Biondi" pitchFamily="2" charset="0"/>
            </a:endParaRPr>
          </a:p>
          <a:p>
            <a:pPr marL="36512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sz="2400" dirty="0" smtClean="0"/>
          </a:p>
        </p:txBody>
      </p:sp>
      <p:sp>
        <p:nvSpPr>
          <p:cNvPr id="13" name="Flowchart: Multidocument 12"/>
          <p:cNvSpPr/>
          <p:nvPr/>
        </p:nvSpPr>
        <p:spPr>
          <a:xfrm>
            <a:off x="381000" y="1295400"/>
            <a:ext cx="6172200" cy="1447800"/>
          </a:xfrm>
          <a:prstGeom prst="flowChartMultidocumen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Miscellaneous </a:t>
            </a:r>
            <a:endParaRPr lang="en-US" sz="3200" dirty="0"/>
          </a:p>
        </p:txBody>
      </p:sp>
      <p:pic>
        <p:nvPicPr>
          <p:cNvPr id="35848" name="Picture 5" descr="http://www.vampires.com/wordpress/wp-content/uploads/2011/05/writer-need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2700"/>
            <a:ext cx="876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 flipV="1">
            <a:off x="381000" y="1524000"/>
            <a:ext cx="8763000" cy="46038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6019800"/>
            <a:ext cx="8763000" cy="460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95560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" y="6019800"/>
            <a:ext cx="8763000" cy="838200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8763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71475" y="1379539"/>
            <a:ext cx="8915400" cy="4830761"/>
          </a:xfrm>
          <a:gradFill flip="none" rotWithShape="1">
            <a:gsLst>
              <a:gs pos="0">
                <a:srgbClr val="C8C9CE">
                  <a:shade val="30000"/>
                  <a:satMod val="115000"/>
                </a:srgbClr>
              </a:gs>
              <a:gs pos="50000">
                <a:srgbClr val="C8C9CE">
                  <a:shade val="67500"/>
                  <a:satMod val="115000"/>
                </a:srgbClr>
              </a:gs>
              <a:gs pos="100000">
                <a:srgbClr val="C8C9C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r>
              <a:rPr lang="en-US" sz="2800" b="1" i="1" dirty="0" smtClean="0"/>
              <a:t>TIMELINE</a:t>
            </a:r>
          </a:p>
          <a:p>
            <a:pPr lvl="1"/>
            <a:r>
              <a:rPr lang="en-US" sz="1800" dirty="0" smtClean="0"/>
              <a:t>Application </a:t>
            </a:r>
            <a:r>
              <a:rPr lang="en-US" sz="1800" dirty="0"/>
              <a:t>preparation 		3-6 </a:t>
            </a:r>
            <a:r>
              <a:rPr lang="en-US" sz="1800" dirty="0" smtClean="0"/>
              <a:t>months</a:t>
            </a:r>
          </a:p>
          <a:p>
            <a:pPr marL="449263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NBME Response time 		2-3 </a:t>
            </a:r>
            <a:r>
              <a:rPr lang="en-US" sz="1800" dirty="0" smtClean="0"/>
              <a:t>months</a:t>
            </a:r>
          </a:p>
          <a:p>
            <a:pPr marL="449263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Appeals Process		</a:t>
            </a:r>
            <a:r>
              <a:rPr lang="en-US" sz="1800" dirty="0" smtClean="0"/>
              <a:t>	up </a:t>
            </a:r>
            <a:r>
              <a:rPr lang="en-US" sz="1800" dirty="0"/>
              <a:t>to 3 </a:t>
            </a:r>
            <a:r>
              <a:rPr lang="en-US" sz="1800" dirty="0" smtClean="0"/>
              <a:t>months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It is advisable that you begin this process no less than 6 months prior to exam date; perhaps even better to begin the process (collecting documentation, preparing personal statement) in July after completion of year one.</a:t>
            </a:r>
            <a:endParaRPr lang="en-US" sz="1800" dirty="0"/>
          </a:p>
          <a:p>
            <a:pPr lvl="1"/>
            <a:endParaRPr lang="en-US" b="1" dirty="0" smtClean="0"/>
          </a:p>
          <a:p>
            <a:pPr marL="449263" lvl="1" indent="0">
              <a:buNone/>
            </a:pPr>
            <a:endParaRPr lang="en-US" sz="2000" b="1" dirty="0"/>
          </a:p>
          <a:p>
            <a:pPr marL="449263" lvl="1" indent="0">
              <a:buNone/>
            </a:pPr>
            <a:endParaRPr lang="en-US" sz="2000" b="1" dirty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marL="449263" lvl="1" indent="0">
              <a:buNone/>
            </a:pPr>
            <a:endParaRPr lang="en-US" sz="2000" dirty="0" smtClean="0"/>
          </a:p>
          <a:p>
            <a:pPr marL="449263" lvl="1" indent="0">
              <a:buNone/>
            </a:pPr>
            <a:endParaRPr lang="en-US" sz="2000" dirty="0" smtClean="0"/>
          </a:p>
          <a:p>
            <a:pPr marL="449263" lvl="1" indent="0">
              <a:buNone/>
            </a:pPr>
            <a:endParaRPr lang="en-US" sz="2000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449263" lvl="1" indent="0">
              <a:buNone/>
            </a:pPr>
            <a:endParaRPr lang="en-US" dirty="0"/>
          </a:p>
          <a:p>
            <a:pPr lvl="1"/>
            <a:r>
              <a:rPr lang="en-US" sz="2800" dirty="0"/>
              <a:t>A DRS staff </a:t>
            </a:r>
            <a:r>
              <a:rPr lang="en-US" sz="2800" dirty="0" smtClean="0"/>
              <a:t>member (Main Campus) </a:t>
            </a:r>
            <a:r>
              <a:rPr lang="en-US" sz="2800" dirty="0"/>
              <a:t>will contact you to schedule an </a:t>
            </a:r>
            <a:r>
              <a:rPr lang="en-US" sz="2800" dirty="0" smtClean="0"/>
              <a:t>appointment.</a:t>
            </a:r>
            <a:endParaRPr lang="en-US" sz="2800" dirty="0"/>
          </a:p>
          <a:p>
            <a:pPr lvl="1"/>
            <a:endParaRPr lang="en-US" dirty="0"/>
          </a:p>
          <a:p>
            <a:pPr marL="36512" indent="0"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800" i="1" dirty="0" smtClean="0">
              <a:solidFill>
                <a:schemeClr val="bg1"/>
              </a:solidFill>
              <a:latin typeface="Biondi" pitchFamily="2" charset="0"/>
            </a:endParaRPr>
          </a:p>
          <a:p>
            <a:pPr marL="36512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sz="2400" dirty="0" smtClean="0"/>
          </a:p>
        </p:txBody>
      </p:sp>
      <p:sp>
        <p:nvSpPr>
          <p:cNvPr id="13" name="Flowchart: Multidocument 12"/>
          <p:cNvSpPr/>
          <p:nvPr/>
        </p:nvSpPr>
        <p:spPr>
          <a:xfrm>
            <a:off x="381000" y="1295400"/>
            <a:ext cx="6172200" cy="1295400"/>
          </a:xfrm>
          <a:prstGeom prst="flowChartMultidocumen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USMLE Board Exams</a:t>
            </a:r>
            <a:endParaRPr lang="en-US" sz="3200" dirty="0"/>
          </a:p>
        </p:txBody>
      </p:sp>
      <p:pic>
        <p:nvPicPr>
          <p:cNvPr id="35848" name="Picture 5" descr="http://www.vampires.com/wordpress/wp-content/uploads/2011/05/writer-need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2700"/>
            <a:ext cx="876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 flipV="1">
            <a:off x="381000" y="1524000"/>
            <a:ext cx="8763000" cy="46038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6019800"/>
            <a:ext cx="8763000" cy="460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576255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" y="6019800"/>
            <a:ext cx="8763000" cy="838200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8763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70038"/>
            <a:ext cx="8915400" cy="4830761"/>
          </a:xfrm>
          <a:gradFill flip="none" rotWithShape="1">
            <a:gsLst>
              <a:gs pos="0">
                <a:srgbClr val="C8C9CE">
                  <a:shade val="30000"/>
                  <a:satMod val="115000"/>
                </a:srgbClr>
              </a:gs>
              <a:gs pos="50000">
                <a:srgbClr val="C8C9CE">
                  <a:shade val="67500"/>
                  <a:satMod val="115000"/>
                </a:srgbClr>
              </a:gs>
              <a:gs pos="100000">
                <a:srgbClr val="C8C9C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r>
              <a:rPr lang="en-US" sz="2800" b="1" i="1" dirty="0" smtClean="0"/>
              <a:t>MUST PROVE</a:t>
            </a:r>
            <a:endParaRPr lang="en-US" sz="2800" b="1" i="1" dirty="0"/>
          </a:p>
          <a:p>
            <a:pPr lvl="1"/>
            <a:r>
              <a:rPr lang="en-US" sz="1800" dirty="0"/>
              <a:t>You are a student with a </a:t>
            </a:r>
            <a:r>
              <a:rPr lang="en-US" sz="1800" dirty="0" smtClean="0"/>
              <a:t>disability</a:t>
            </a:r>
          </a:p>
          <a:p>
            <a:pPr marL="449263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Your disability acts as an barrier to the </a:t>
            </a:r>
            <a:r>
              <a:rPr lang="en-US" sz="1800" dirty="0" smtClean="0"/>
              <a:t>exam</a:t>
            </a:r>
          </a:p>
          <a:p>
            <a:pPr marL="449263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Accommodations will level the playing field making the exam </a:t>
            </a:r>
            <a:r>
              <a:rPr lang="en-US" sz="1800" dirty="0" smtClean="0"/>
              <a:t>accessible</a:t>
            </a:r>
          </a:p>
          <a:p>
            <a:pPr marL="449263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If newly diagnosed, must be able to explain “why now” particularly given you did not have/need accommodations to gain entry into medical school.</a:t>
            </a:r>
          </a:p>
          <a:p>
            <a:pPr marL="449263" lvl="1" indent="0">
              <a:buNone/>
            </a:pPr>
            <a:endParaRPr lang="en-US" b="1" dirty="0" smtClean="0"/>
          </a:p>
          <a:p>
            <a:pPr marL="449263" lvl="1" indent="0">
              <a:buNone/>
            </a:pPr>
            <a:endParaRPr lang="en-US" sz="2000" b="1" dirty="0"/>
          </a:p>
          <a:p>
            <a:pPr marL="449263" lvl="1" indent="0">
              <a:buNone/>
            </a:pPr>
            <a:endParaRPr lang="en-US" sz="2000" b="1" dirty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marL="449263" lvl="1" indent="0">
              <a:buNone/>
            </a:pPr>
            <a:endParaRPr lang="en-US" sz="2000" dirty="0" smtClean="0"/>
          </a:p>
          <a:p>
            <a:pPr marL="449263" lvl="1" indent="0">
              <a:buNone/>
            </a:pPr>
            <a:endParaRPr lang="en-US" sz="2000" dirty="0" smtClean="0"/>
          </a:p>
          <a:p>
            <a:pPr marL="449263" lvl="1" indent="0">
              <a:buNone/>
            </a:pPr>
            <a:endParaRPr lang="en-US" sz="2000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449263" lvl="1" indent="0">
              <a:buNone/>
            </a:pPr>
            <a:endParaRPr lang="en-US" dirty="0"/>
          </a:p>
          <a:p>
            <a:pPr lvl="1"/>
            <a:r>
              <a:rPr lang="en-US" sz="2800" dirty="0"/>
              <a:t>A DRS staff </a:t>
            </a:r>
            <a:r>
              <a:rPr lang="en-US" sz="2800" dirty="0" smtClean="0"/>
              <a:t>member (Main Campus) </a:t>
            </a:r>
            <a:r>
              <a:rPr lang="en-US" sz="2800" dirty="0"/>
              <a:t>will contact you to schedule an </a:t>
            </a:r>
            <a:r>
              <a:rPr lang="en-US" sz="2800" dirty="0" smtClean="0"/>
              <a:t>appointment.</a:t>
            </a:r>
            <a:endParaRPr lang="en-US" sz="2800" dirty="0"/>
          </a:p>
          <a:p>
            <a:pPr lvl="1"/>
            <a:endParaRPr lang="en-US" dirty="0"/>
          </a:p>
          <a:p>
            <a:pPr marL="36512" indent="0" eaLnBrk="1" hangingPunct="1">
              <a:lnSpc>
                <a:spcPct val="15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800" i="1" dirty="0" smtClean="0">
              <a:solidFill>
                <a:schemeClr val="bg1"/>
              </a:solidFill>
              <a:latin typeface="Biondi" pitchFamily="2" charset="0"/>
            </a:endParaRPr>
          </a:p>
          <a:p>
            <a:pPr marL="36512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sz="2400" dirty="0" smtClean="0"/>
          </a:p>
        </p:txBody>
      </p:sp>
      <p:sp>
        <p:nvSpPr>
          <p:cNvPr id="13" name="Flowchart: Multidocument 12"/>
          <p:cNvSpPr/>
          <p:nvPr/>
        </p:nvSpPr>
        <p:spPr>
          <a:xfrm>
            <a:off x="381000" y="1295400"/>
            <a:ext cx="6172200" cy="1447800"/>
          </a:xfrm>
          <a:prstGeom prst="flowChartMultidocumen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chemeClr val="bg1"/>
                </a:solidFill>
              </a:rPr>
              <a:t>USMLE Board Exams</a:t>
            </a:r>
            <a:endParaRPr lang="en-US" sz="3200" dirty="0"/>
          </a:p>
        </p:txBody>
      </p:sp>
      <p:pic>
        <p:nvPicPr>
          <p:cNvPr id="35848" name="Picture 5" descr="http://www.vampires.com/wordpress/wp-content/uploads/2011/05/writer-need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2700"/>
            <a:ext cx="876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 flipV="1">
            <a:off x="381000" y="1524000"/>
            <a:ext cx="8763000" cy="46038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6019800"/>
            <a:ext cx="8763000" cy="460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494295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0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4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10558</TotalTime>
  <Words>335</Words>
  <Application>Microsoft Office PowerPoint</Application>
  <PresentationFormat>On-screen Show (4:3)</PresentationFormat>
  <Paragraphs>132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Biondi</vt:lpstr>
      <vt:lpstr>Franklin Gothic Book</vt:lpstr>
      <vt:lpstr>Wingdings 2</vt:lpstr>
      <vt:lpstr>Technic</vt:lpstr>
      <vt:lpstr>Disability resources &amp;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Dick Rosenbaum</dc:creator>
  <cp:lastModifiedBy>Melanie A. Cosby</cp:lastModifiedBy>
  <cp:revision>438</cp:revision>
  <cp:lastPrinted>2017-07-26T22:44:21Z</cp:lastPrinted>
  <dcterms:created xsi:type="dcterms:W3CDTF">2005-07-31T15:49:18Z</dcterms:created>
  <dcterms:modified xsi:type="dcterms:W3CDTF">2018-08-01T21:11:29Z</dcterms:modified>
</cp:coreProperties>
</file>